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192700" cx="323850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gK7QG7VlmCSGG0W/n+EeSLvgM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49BD49-F0C8-4C70-9658-02D18DBD72B7}">
  <a:tblStyle styleId="{D949BD49-F0C8-4C70-9658-02D18DBD72B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Roboto-bold.fntdata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40774961"/>
            <a:ext cx="32384999" cy="2408000"/>
          </a:xfrm>
          <a:prstGeom prst="rect">
            <a:avLst/>
          </a:prstGeom>
          <a:solidFill>
            <a:srgbClr val="0C172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Encontro de Debates sobre Educação Básica e Formação de Professores do Centro-Oeste (Edeb - Fop)</a:t>
            </a:r>
            <a:endParaRPr b="1" sz="2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80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Aparecida de Goiânia/GO </a:t>
            </a:r>
            <a:r>
              <a:rPr b="1" lang="en-US" sz="2800">
                <a:solidFill>
                  <a:schemeClr val="lt1"/>
                </a:solidFill>
              </a:rPr>
              <a:t>– 10 - 12 de junho de 2025</a:t>
            </a:r>
            <a:endParaRPr sz="2800">
              <a:solidFill>
                <a:schemeClr val="lt1"/>
              </a:solidFill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0" y="6934647"/>
            <a:ext cx="32385000" cy="3447603"/>
            <a:chOff x="0" y="-9525"/>
            <a:chExt cx="2709333" cy="288427"/>
          </a:xfrm>
        </p:grpSpPr>
        <p:sp>
          <p:nvSpPr>
            <p:cNvPr id="86" name="Google Shape;86;p1"/>
            <p:cNvSpPr/>
            <p:nvPr/>
          </p:nvSpPr>
          <p:spPr>
            <a:xfrm>
              <a:off x="0" y="0"/>
              <a:ext cx="2709333" cy="278902"/>
            </a:xfrm>
            <a:custGeom>
              <a:rect b="b" l="l" r="r" t="t"/>
              <a:pathLst>
                <a:path extrusionOk="0" h="278902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278902"/>
                  </a:lnTo>
                  <a:lnTo>
                    <a:pt x="0" y="278902"/>
                  </a:lnTo>
                  <a:close/>
                </a:path>
              </a:pathLst>
            </a:custGeom>
            <a:solidFill>
              <a:srgbClr val="00508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0" y="-9525"/>
              <a:ext cx="2709333" cy="2884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ctr">
                <a:lnSpc>
                  <a:spcPct val="299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8" name="Google Shape;88;p1"/>
          <p:cNvCxnSpPr/>
          <p:nvPr/>
        </p:nvCxnSpPr>
        <p:spPr>
          <a:xfrm>
            <a:off x="1905000" y="3238500"/>
            <a:ext cx="28575000" cy="0"/>
          </a:xfrm>
          <a:prstGeom prst="straightConnector1">
            <a:avLst/>
          </a:prstGeom>
          <a:noFill/>
          <a:ln cap="flat" cmpd="sng" w="381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1"/>
          <p:cNvSpPr txBox="1"/>
          <p:nvPr/>
        </p:nvSpPr>
        <p:spPr>
          <a:xfrm>
            <a:off x="1952625" y="2811627"/>
            <a:ext cx="28575000" cy="308637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792000">
            <a:noAutofit/>
          </a:bodyPr>
          <a:lstStyle/>
          <a:p>
            <a:pPr indent="0" lvl="0" marL="0" marR="0" rtl="0" algn="l">
              <a:lnSpc>
                <a:spcPct val="8999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97"/>
              <a:buFont typeface="Arial"/>
              <a:buNone/>
            </a:pPr>
            <a:r>
              <a:rPr b="1" i="0" lang="en-US" sz="9997" u="none" cap="none" strike="noStrike">
                <a:solidFill>
                  <a:srgbClr val="0096FA"/>
                </a:solidFill>
                <a:latin typeface="Roboto"/>
                <a:ea typeface="Roboto"/>
                <a:cs typeface="Roboto"/>
                <a:sym typeface="Roboto"/>
              </a:rPr>
              <a:t>Clique para editar o título do trabalho que pode ou não continuar na segunda linha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>
            <a:off x="1905000" y="6910560"/>
            <a:ext cx="13573125" cy="3333750"/>
            <a:chOff x="0" y="0"/>
            <a:chExt cx="5061801" cy="1243249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5061801" cy="1243249"/>
            </a:xfrm>
            <a:custGeom>
              <a:rect b="b" l="l" r="r" t="t"/>
              <a:pathLst>
                <a:path extrusionOk="0" h="1243249" w="5061801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60424"/>
              <a:ext cx="5061801" cy="11828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l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98"/>
                <a:buFont typeface="Arial"/>
                <a:buNone/>
              </a:pPr>
              <a:r>
                <a:rPr b="1" i="0" lang="en-US" sz="44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DO/A(S) ESTUDANTE(S) (IC)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98"/>
                <a:buFont typeface="Arial"/>
                <a:buNone/>
              </a:pPr>
              <a:r>
                <a:rPr b="1" i="0" lang="en-US" sz="44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NOME DO/A ORIENTADOR/A (PQ)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16954500" y="7022959"/>
            <a:ext cx="13573125" cy="3359291"/>
            <a:chOff x="0" y="-9525"/>
            <a:chExt cx="5061801" cy="1252774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5061801" cy="1243249"/>
            </a:xfrm>
            <a:custGeom>
              <a:rect b="b" l="l" r="r" t="t"/>
              <a:pathLst>
                <a:path extrusionOk="0" h="1243249" w="5061801">
                  <a:moveTo>
                    <a:pt x="0" y="0"/>
                  </a:moveTo>
                  <a:lnTo>
                    <a:pt x="5061801" y="0"/>
                  </a:lnTo>
                  <a:lnTo>
                    <a:pt x="5061801" y="1243249"/>
                  </a:lnTo>
                  <a:lnTo>
                    <a:pt x="0" y="124324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9525"/>
              <a:ext cx="5061801" cy="1252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775" lIns="50775" spcFirstLastPara="1" rIns="50775" wrap="square" tIns="50775">
              <a:noAutofit/>
            </a:bodyPr>
            <a:lstStyle/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8"/>
                <a:buFont typeface="Arial"/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 programa: PIBC ou PIBIC-EM ou PIBITI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8"/>
                <a:buFont typeface="Arial"/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Indicar o câmpus de origem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20011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598"/>
                <a:buFont typeface="Arial"/>
                <a:buNone/>
              </a:pPr>
              <a:r>
                <a:rPr b="0" i="0" lang="en-US" sz="3598" u="none" cap="none" strike="noStrike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Informar o email do orientador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1"/>
          <p:cNvSpPr txBox="1"/>
          <p:nvPr/>
        </p:nvSpPr>
        <p:spPr>
          <a:xfrm>
            <a:off x="1905000" y="10944225"/>
            <a:ext cx="13573125" cy="19602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introdução deverá estar escrita aqui de forma a apresentar uma visão geral sucinta do que foi desenvolvido no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Metodologia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metodologia deverá estar escrita aqui de forma a apresentar uma visão geral sucinta do que foi desenvolvido no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Os resultados estarão dispostos nesta seção.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Essa seção poderá conter tabelas e figuras para acompanhar a discussão dos resultados.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505" y="30989515"/>
            <a:ext cx="16500113" cy="964750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1905000" y="31444506"/>
            <a:ext cx="13573895" cy="5553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98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99"/>
              <a:buFont typeface="Arial"/>
              <a:buNone/>
            </a:pPr>
            <a:r>
              <a:rPr b="1" i="0" lang="en-US" sz="3199" u="none" cap="none" strike="noStrike">
                <a:solidFill>
                  <a:srgbClr val="005082"/>
                </a:solidFill>
                <a:latin typeface="Roboto"/>
                <a:ea typeface="Roboto"/>
                <a:cs typeface="Roboto"/>
                <a:sym typeface="Roboto"/>
              </a:rPr>
              <a:t>Gráfico 1. O título do gráfico vem na parte superior do gráfico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9" name="Google Shape;99;p1"/>
          <p:cNvGraphicFramePr/>
          <p:nvPr/>
        </p:nvGraphicFramePr>
        <p:xfrm>
          <a:off x="16906875" y="1095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{D949BD49-F0C8-4C70-9658-02D18DBD72B7}</a:tableStyleId>
              </a:tblPr>
              <a:tblGrid>
                <a:gridCol w="6784575"/>
                <a:gridCol w="6784575"/>
              </a:tblGrid>
              <a:tr h="1171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508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Tabela 1. A indicação de tabela vem na parte superior com fonte Roboto 32 e texto justificado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Subtítulo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96FB"/>
                    </a:solidFill>
                  </a:tcPr>
                </a:tc>
              </a:tr>
              <a:tr h="780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1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2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3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1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b="1"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Linha 4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99"/>
                        <a:buFont typeface="Arial"/>
                        <a:buNone/>
                      </a:pPr>
                      <a:r>
                        <a:rPr lang="en-US" sz="3199" u="none" cap="none" strike="noStrike">
                          <a:solidFill>
                            <a:srgbClr val="00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Texto da tabela</a:t>
                      </a:r>
                      <a:endParaRPr sz="1100" u="none" cap="none" strike="noStrike"/>
                    </a:p>
                  </a:txBody>
                  <a:tcPr marT="76200" marB="76200" marR="76200" marL="76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59595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pSp>
        <p:nvGrpSpPr>
          <p:cNvPr id="100" name="Google Shape;100;p1"/>
          <p:cNvGrpSpPr/>
          <p:nvPr/>
        </p:nvGrpSpPr>
        <p:grpSpPr>
          <a:xfrm>
            <a:off x="16906875" y="17049750"/>
            <a:ext cx="13573145" cy="8956407"/>
            <a:chOff x="0" y="0"/>
            <a:chExt cx="18097527" cy="11941876"/>
          </a:xfrm>
        </p:grpSpPr>
        <p:sp>
          <p:nvSpPr>
            <p:cNvPr id="101" name="Google Shape;101;p1"/>
            <p:cNvSpPr/>
            <p:nvPr/>
          </p:nvSpPr>
          <p:spPr>
            <a:xfrm>
              <a:off x="0" y="0"/>
              <a:ext cx="18097527" cy="10922000"/>
            </a:xfrm>
            <a:custGeom>
              <a:rect b="b" l="l" r="r" t="t"/>
              <a:pathLst>
                <a:path extrusionOk="0" h="403119" w="667959">
                  <a:moveTo>
                    <a:pt x="0" y="0"/>
                  </a:moveTo>
                  <a:lnTo>
                    <a:pt x="667959" y="0"/>
                  </a:lnTo>
                  <a:lnTo>
                    <a:pt x="667959" y="403119"/>
                  </a:lnTo>
                  <a:lnTo>
                    <a:pt x="0" y="40311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0" y="11226800"/>
              <a:ext cx="18097500" cy="7150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3798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199"/>
                <a:buFont typeface="Arial"/>
                <a:buNone/>
              </a:pPr>
              <a:r>
                <a:rPr b="1" i="0" lang="en-US" sz="3199" u="none" cap="none" strike="noStrike">
                  <a:solidFill>
                    <a:srgbClr val="005082"/>
                  </a:solidFill>
                  <a:latin typeface="Roboto"/>
                  <a:ea typeface="Roboto"/>
                  <a:cs typeface="Roboto"/>
                  <a:sym typeface="Roboto"/>
                </a:rPr>
                <a:t>Figura 1. A indicação de figura vem na parte inferior da figura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"/>
          <p:cNvSpPr txBox="1"/>
          <p:nvPr/>
        </p:nvSpPr>
        <p:spPr>
          <a:xfrm>
            <a:off x="16902900" y="26564770"/>
            <a:ext cx="13573125" cy="13952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Conclusões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Nessa seção serão apresentadas as principais conclusões do trabalho conclusões do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2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t/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Referências Bibliográficas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Horak, J.; Kouldelka, L.;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Materials Science 29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1497, 1994.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Abrarov, S. M.; Yuldashev, Sh. U.; Lee, S. B.; Kang, T. W.;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Journal of Luminescence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109, 25– 29, 2004.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SOUSA,V.C. et al. </a:t>
            </a:r>
            <a:r>
              <a:rPr b="0" i="1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International Journal of Inorganic Materials</a:t>
            </a: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v.1, p.235-241, 1999.</a:t>
            </a:r>
            <a:endParaRPr b="0" i="0" sz="3598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98"/>
              <a:buFont typeface="Arial"/>
              <a:buNone/>
            </a:pPr>
            <a:r>
              <a:rPr b="1" i="0" lang="en-US" sz="4498" u="none" cap="none" strike="noStrike">
                <a:solidFill>
                  <a:srgbClr val="0096FB"/>
                </a:solidFill>
                <a:latin typeface="Roboto"/>
                <a:ea typeface="Roboto"/>
                <a:cs typeface="Roboto"/>
                <a:sym typeface="Roboto"/>
              </a:rPr>
              <a:t>Agradecimentos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2001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0" i="0" lang="en-US" sz="3598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fonte deve ser Roboto, tamanho 36, espaçamento 1.2 e texto justificado. A fonte deve ser Roboto, tamanho 36, espaçamento 1.2 e texto justificado.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05000" y="867518"/>
            <a:ext cx="8336280" cy="2024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351240" y="714468"/>
            <a:ext cx="9131489" cy="229395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 txBox="1"/>
          <p:nvPr/>
        </p:nvSpPr>
        <p:spPr>
          <a:xfrm>
            <a:off x="1952625" y="5571280"/>
            <a:ext cx="28575000" cy="103616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792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8"/>
              <a:buFont typeface="Arial"/>
              <a:buNone/>
            </a:pPr>
            <a:r>
              <a:rPr b="1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PALAVRAS-CHAVE: </a:t>
            </a:r>
            <a:r>
              <a:rPr b="0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TRÊS A CINCO PALAVRAS-CHAVES COM ATÉ 60 CARACTERES, SEPARADAS POR PONTO.</a:t>
            </a:r>
            <a:r>
              <a:rPr b="1" i="0" lang="en-US" sz="3598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256983" y="41338193"/>
            <a:ext cx="5270643" cy="934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98750" y="41164448"/>
            <a:ext cx="4943027" cy="128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